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Video: 2:50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Start at 0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Video: 1:23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lt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21.png"/><Relationship Id="rId8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27.png"/><Relationship Id="rId7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jpg"/><Relationship Id="rId4" Type="http://schemas.openxmlformats.org/officeDocument/2006/relationships/image" Target="../media/image01.jpg"/><Relationship Id="rId5" Type="http://schemas.openxmlformats.org/officeDocument/2006/relationships/image" Target="../media/image0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Relationship Id="rId4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jpg"/><Relationship Id="rId4" Type="http://schemas.openxmlformats.org/officeDocument/2006/relationships/image" Target="../media/image0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png"/><Relationship Id="rId4" Type="http://schemas.openxmlformats.org/officeDocument/2006/relationships/image" Target="../media/image09.png"/><Relationship Id="rId10" Type="http://schemas.openxmlformats.org/officeDocument/2006/relationships/image" Target="../media/image11.png"/><Relationship Id="rId9" Type="http://schemas.openxmlformats.org/officeDocument/2006/relationships/image" Target="../media/image10.png"/><Relationship Id="rId5" Type="http://schemas.openxmlformats.org/officeDocument/2006/relationships/image" Target="../media/image08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Personalized Video Thumbnails</a:t>
            </a:r>
          </a:p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Matthew Fong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Kai Wu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Xueqin Zhang</a:t>
            </a:r>
          </a:p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User Evaluation - Participants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8 participants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5 male, 3 female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Ages 19 - 61 (median = 23)</a:t>
            </a:r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637" y="2604341"/>
            <a:ext cx="3722353" cy="241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670" y="2604350"/>
            <a:ext cx="2183691" cy="2418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User Evaluation - Procedure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457200" y="1561100"/>
            <a:ext cx="8229600" cy="238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</a:pPr>
            <a:r>
              <a:rPr lang="en" sz="2400"/>
              <a:t>Watched three videos and followed the tutorials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921" y="2470950"/>
            <a:ext cx="1807257" cy="11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3200" y="2478961"/>
            <a:ext cx="2000250" cy="110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3475" y="2480222"/>
            <a:ext cx="2000248" cy="1106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Evaluation - Procedure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100" y="2111550"/>
            <a:ext cx="505777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453" y="0"/>
            <a:ext cx="429309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9762" y="2111537"/>
            <a:ext cx="492442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5443" y="0"/>
            <a:ext cx="400571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5000" y="2211550"/>
            <a:ext cx="513397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25456" y="0"/>
            <a:ext cx="44545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User Evaluation - Procedure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Selection task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12 X, first three results are thrown out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9 actual trials: each video is matched with each method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Video to select order are randomized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Distraction videos order are randomized</a:t>
            </a:r>
          </a:p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Video of participants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Quantitative Results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4451675" y="1200150"/>
            <a:ext cx="45420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Auto was significantly faster than YouTube (</a:t>
            </a:r>
            <a:r>
              <a:rPr i="1" lang="en" sz="1800"/>
              <a:t>p</a:t>
            </a:r>
            <a:r>
              <a:rPr lang="en" sz="1800"/>
              <a:t> = .015)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Mixed was significantly faster than YouTube (</a:t>
            </a:r>
            <a:r>
              <a:rPr i="1" lang="en" sz="1800"/>
              <a:t>p</a:t>
            </a:r>
            <a:r>
              <a:rPr lang="en" sz="1800"/>
              <a:t> = .009)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Very low error rates (2 errors among all participants for each method)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Participant usability evaluation: no significant results among 3 methods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62" y="1355550"/>
            <a:ext cx="4333875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Quantitative Results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5395100" y="1266900"/>
            <a:ext cx="3598499" cy="2609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Method preference ranking: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Mixed had a significantly higher ranking than Auto (</a:t>
            </a:r>
            <a:r>
              <a:rPr i="1" lang="en" sz="2400"/>
              <a:t>p </a:t>
            </a:r>
            <a:r>
              <a:rPr lang="en" sz="2400"/>
              <a:t>= .033) and YouTube (</a:t>
            </a:r>
            <a:r>
              <a:rPr i="1" lang="en" sz="2400"/>
              <a:t>p </a:t>
            </a:r>
            <a:r>
              <a:rPr lang="en" sz="2400"/>
              <a:t>= .026)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25" y="1200150"/>
            <a:ext cx="51816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Qualitative Results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P1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1400"/>
              <a:t>“</a:t>
            </a:r>
            <a:r>
              <a:rPr lang="en" sz="1400">
                <a:solidFill>
                  <a:srgbClr val="FFFFFF"/>
                </a:solidFill>
              </a:rPr>
              <a:t>Mixed gives me control over what I would like to choose to remind myself of the clip. The bookmarking idea (and the yellow symbol) really stood out and helped me recall what I just watched. Also, when I was bookmarking, I had to really think about which part of the video would offer the biggest impression of that particular video.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/>
              <a:t>”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just">
              <a:spcBef>
                <a:spcPts val="0"/>
              </a:spcBef>
              <a:buNone/>
            </a:pPr>
            <a:r>
              <a:rPr lang="en" sz="1400"/>
              <a:t>P7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“This looks cool, but the automatic method doesn't seem useful, and I'd like a manual method.</a:t>
            </a:r>
            <a:r>
              <a:rPr lang="en" sz="1400"/>
              <a:t>”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just">
              <a:spcBef>
                <a:spcPts val="0"/>
              </a:spcBef>
              <a:buNone/>
            </a:pPr>
            <a:r>
              <a:rPr lang="en" sz="1400"/>
              <a:t>P5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1400"/>
              <a:t>“I </a:t>
            </a:r>
            <a:r>
              <a:rPr lang="en" sz="1400">
                <a:solidFill>
                  <a:srgbClr val="FFFFFF"/>
                </a:solidFill>
              </a:rPr>
              <a:t>rarely bookmark although it can help find the feature thumbnails. </a:t>
            </a:r>
            <a:r>
              <a:rPr lang="en" sz="1400"/>
              <a:t>”</a:t>
            </a:r>
          </a:p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457200" y="1200150"/>
            <a:ext cx="2572799" cy="2221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Automatic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Mixed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YouTube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H1: Time Taken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Least to most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030000" y="1200150"/>
            <a:ext cx="2572799" cy="2191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Mixed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Automatic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YouTube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H2: Error Rate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Least to most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5872400" y="1200150"/>
            <a:ext cx="2572799" cy="2221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Automatic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Mixed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YouTube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H3: Preference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Most to least</a:t>
            </a:r>
          </a:p>
        </p:txBody>
      </p:sp>
      <p:sp>
        <p:nvSpPr>
          <p:cNvPr id="196" name="Shape 1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/>
              <a:t>User Evaluation - </a:t>
            </a:r>
            <a:r>
              <a:rPr b="0" lang="en" sz="3000"/>
              <a:t>Hypotheses</a:t>
            </a:r>
          </a:p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325" y="3977975"/>
            <a:ext cx="81915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5025" y="3675821"/>
            <a:ext cx="1885250" cy="1413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5051" y="3967637"/>
            <a:ext cx="819150" cy="83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575" y="1106675"/>
            <a:ext cx="195262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4275" y="985375"/>
            <a:ext cx="1626741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2525" y="1106675"/>
            <a:ext cx="1626741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457200" y="1200150"/>
            <a:ext cx="2572799" cy="2221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1.  Automatic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1.  Mixed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  YouTube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H1: Time Taken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Least to most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030000" y="1200150"/>
            <a:ext cx="2572799" cy="2191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1.  Mixed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1.  Automatic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1.  YouTube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H2: Error Rate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Least to most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5872400" y="1200150"/>
            <a:ext cx="2572799" cy="2221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1.  Mixed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  Automatic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3.  YouTube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H3: Preference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Most to least</a:t>
            </a:r>
          </a:p>
        </p:txBody>
      </p:sp>
      <p:sp>
        <p:nvSpPr>
          <p:cNvPr id="211" name="Shape 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/>
              <a:t>User Evaluation - </a:t>
            </a:r>
            <a:r>
              <a:rPr b="0" lang="en" sz="3000"/>
              <a:t>Hypotheses</a:t>
            </a:r>
          </a:p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325" y="3977975"/>
            <a:ext cx="81915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5025" y="3675821"/>
            <a:ext cx="1885250" cy="1413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5051" y="3967637"/>
            <a:ext cx="819150" cy="830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Motivation</a:t>
            </a:r>
          </a:p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CONCLUSIONS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Overall, the mixed and automatic methods are faster than the YouTube method to find previously seen videos.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The mixed method gives the users more control of what thumbnails to be shown over automatic one although it will have more operation cost.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Despite this, users prefer the mixed method over the automatic method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  </a:t>
            </a:r>
          </a:p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Prototypes</a:t>
            </a:r>
          </a:p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00137"/>
            <a:ext cx="4553425" cy="341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618" y="1200150"/>
            <a:ext cx="1718925" cy="24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9538" y="1200150"/>
            <a:ext cx="1994824" cy="31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Prototypes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Screen Shot 2015-03-09 at 1.45.33 PM.png"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25" y="1371600"/>
            <a:ext cx="355282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3-09 at 1.45.01 PM.png"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2475" y="591975"/>
            <a:ext cx="5267325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Rejected Prototypes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3" y="1063749"/>
            <a:ext cx="3118950" cy="39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695" y="1063750"/>
            <a:ext cx="3444027" cy="399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Rejected Prototypes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300" y="1200137"/>
            <a:ext cx="2739974" cy="168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225" y="1200137"/>
            <a:ext cx="2739974" cy="168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4300" y="3069687"/>
            <a:ext cx="2739974" cy="168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4225" y="3069687"/>
            <a:ext cx="2739974" cy="168017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7053950" y="1773275"/>
            <a:ext cx="1058099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dynamic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filmstrip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High Fidelity Prototype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709" y="1065099"/>
            <a:ext cx="5111914" cy="399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User Evaluation - Experiment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Two-way within subjects design</a:t>
            </a:r>
          </a:p>
          <a:p>
            <a:pPr indent="-228600" lvl="0" marL="457200" rtl="0">
              <a:spcBef>
                <a:spcPts val="0"/>
              </a:spcBef>
            </a:pPr>
            <a:r>
              <a:rPr baseline="30000" lang="en">
                <a:solidFill>
                  <a:srgbClr val="00FFFF"/>
                </a:solidFill>
              </a:rPr>
              <a:t>Independent Variables</a:t>
            </a:r>
            <a:r>
              <a:rPr baseline="30000" lang="en"/>
              <a:t>: </a:t>
            </a:r>
            <a:r>
              <a:rPr baseline="30000" lang="en">
                <a:solidFill>
                  <a:srgbClr val="00FFFF"/>
                </a:solidFill>
              </a:rPr>
              <a:t>Technique</a:t>
            </a:r>
            <a:r>
              <a:rPr baseline="30000" lang="en"/>
              <a:t> and </a:t>
            </a:r>
            <a:r>
              <a:rPr baseline="30000" lang="en">
                <a:solidFill>
                  <a:srgbClr val="00FFFF"/>
                </a:solidFill>
              </a:rPr>
              <a:t>Video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aseline="30000">
              <a:solidFill>
                <a:srgbClr val="00FF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aseline="30000">
              <a:solidFill>
                <a:srgbClr val="00FF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aseline="30000">
              <a:solidFill>
                <a:srgbClr val="00FF00"/>
              </a:solidFill>
            </a:endParaRPr>
          </a:p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44" y="2213625"/>
            <a:ext cx="3711181" cy="61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141" y="2435134"/>
            <a:ext cx="3706186" cy="629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4102" y="2743331"/>
            <a:ext cx="3566330" cy="639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0196" y="2187237"/>
            <a:ext cx="1807257" cy="11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5775" y="1063386"/>
            <a:ext cx="2000250" cy="110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2450" y="2435135"/>
            <a:ext cx="2000248" cy="1106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20975" y="3983250"/>
            <a:ext cx="81915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77800" y="3681083"/>
            <a:ext cx="1885250" cy="141395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0" y="3382675"/>
            <a:ext cx="8493000" cy="703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19100" lvl="0" marL="914400" rtl="0">
              <a:spcBef>
                <a:spcPts val="600"/>
              </a:spcBef>
              <a:buClr>
                <a:schemeClr val="lt1"/>
              </a:buClr>
              <a:buSzPct val="100000"/>
            </a:pPr>
            <a:r>
              <a:rPr baseline="30000" lang="en" sz="3000">
                <a:solidFill>
                  <a:srgbClr val="00FF00"/>
                </a:solidFill>
              </a:rPr>
              <a:t>Dependent Variables</a:t>
            </a:r>
            <a:r>
              <a:rPr baseline="30000" lang="en" sz="3000">
                <a:solidFill>
                  <a:schemeClr val="lt1"/>
                </a:solidFill>
              </a:rPr>
              <a:t>: </a:t>
            </a:r>
            <a:r>
              <a:rPr baseline="30000" lang="en" sz="3000">
                <a:solidFill>
                  <a:srgbClr val="00FF00"/>
                </a:solidFill>
              </a:rPr>
              <a:t>Time taken</a:t>
            </a:r>
            <a:r>
              <a:rPr baseline="30000" lang="en" sz="3000">
                <a:solidFill>
                  <a:schemeClr val="lt1"/>
                </a:solidFill>
              </a:rPr>
              <a:t> and </a:t>
            </a:r>
            <a:r>
              <a:rPr baseline="30000" lang="en" sz="3000">
                <a:solidFill>
                  <a:srgbClr val="00FF00"/>
                </a:solidFill>
              </a:rPr>
              <a:t>Number of Errors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457200" y="1200150"/>
            <a:ext cx="2572799" cy="2221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Automatic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Mixed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YouTube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H1: Time Taken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Least to most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030000" y="1200150"/>
            <a:ext cx="2572799" cy="2191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Mixed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Automatic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YouTube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H2: Error Rate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Least to most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5872400" y="1200150"/>
            <a:ext cx="2572799" cy="2221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Automatic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Mixed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YouTube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H3: Preference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Most to least</a:t>
            </a:r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/>
              <a:t>User Evaluation - </a:t>
            </a:r>
            <a:r>
              <a:rPr b="0" lang="en" sz="3000"/>
              <a:t>Hypotheses</a:t>
            </a:r>
          </a:p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325" y="3977975"/>
            <a:ext cx="81915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5025" y="3675821"/>
            <a:ext cx="1885250" cy="1413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5051" y="3967637"/>
            <a:ext cx="819150" cy="830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-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